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  <p:sldMasterId id="2147483796" r:id="rId2"/>
  </p:sldMasterIdLst>
  <p:notesMasterIdLst>
    <p:notesMasterId r:id="rId13"/>
  </p:notesMasterIdLst>
  <p:sldIdLst>
    <p:sldId id="299" r:id="rId3"/>
    <p:sldId id="293" r:id="rId4"/>
    <p:sldId id="294" r:id="rId5"/>
    <p:sldId id="301" r:id="rId6"/>
    <p:sldId id="300" r:id="rId7"/>
    <p:sldId id="302" r:id="rId8"/>
    <p:sldId id="296" r:id="rId9"/>
    <p:sldId id="295" r:id="rId10"/>
    <p:sldId id="298" r:id="rId11"/>
    <p:sldId id="297" r:id="rId12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6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168" name="PlaceHolder 4"/>
          <p:cNvSpPr>
            <a:spLocks noGrp="1"/>
          </p:cNvSpPr>
          <p:nvPr>
            <p:ph type="dt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fr-F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169" name="PlaceHolder 5"/>
          <p:cNvSpPr>
            <a:spLocks noGrp="1"/>
          </p:cNvSpPr>
          <p:nvPr>
            <p:ph type="ftr" idx="6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fr-FR" sz="1400" b="0" strike="noStrike" spc="-1">
                <a:latin typeface="Times New Roman"/>
              </a:defRPr>
            </a:lvl1pPr>
          </a:lstStyle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170" name="PlaceHolder 6"/>
          <p:cNvSpPr>
            <a:spLocks noGrp="1"/>
          </p:cNvSpPr>
          <p:nvPr>
            <p:ph type="sldNum" idx="7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fr-F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3828F50E-6045-4A77-9410-49419B25F010}" type="slidenum">
              <a:rPr lang="fr-FR" sz="1400" b="0" strike="noStrike" spc="-1">
                <a:latin typeface="Times New Roman"/>
              </a:rPr>
              <a:t>‹N›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34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C1C100-5A5A-B34E-9099-EEDD57AB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946C0E1-9D97-671D-D31D-22360E8A5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F52A978-0C6D-809B-956B-2CAECC72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9672844-DE02-DFF0-0E34-EF60CCC6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7C91DB0-CBC4-2D88-9041-ECEB9A82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68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5A7A775-E438-E803-E96A-1B0942DD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1089A89-3C7C-97A3-2174-E9D9EE936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952B3C4-DCE7-6B93-2D96-82F58095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C77978F-8753-31BD-DD81-D3E07D6B8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CB30423-C679-254A-1E35-706E00BE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72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A444216-70CE-0839-4CD3-EE3DCEC5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5ECF04A-0DE6-79F3-421A-17D9262C8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F423BC9-5E9A-5F53-9782-5865890A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07C1D34-8869-1F50-EB1C-C50822FC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FEA2CA4-4C37-A7F6-8065-EA620604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04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743D54-8FD9-B2B8-8BC4-86DD6752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6EDDE28-67AE-F7C0-B7A4-9BBFC8896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07B08AB-AB50-6149-6EE1-02F819AED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9E60B86-36FE-3AE9-957D-8F99AD5A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38FE2C8-1FC7-572C-2D5B-04155F66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EF2490D-4FEE-B299-B07E-A9D23B22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31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C35DF5-2E6A-1DA7-417D-12620C334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71B2684-349B-B8B4-86E8-4067D2735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3E2DA9E-F323-1518-729F-9446BF087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39252A0-C9D9-A9E3-210E-4677C3362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BE611C6F-C61F-A70E-D56A-4C2BAD0B3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1F86490-F9E3-D3A8-2EDA-6CCD10F7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BC6E6B1-9CFD-30FA-F56A-0380B973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2C6F196-9185-3C0D-2336-E4196065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82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F3B943-ADEE-A0EA-1A8C-CAE1EFE60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2E4EC376-8510-BF18-F831-73D0D3121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56FFE4A-1B18-930C-7727-29D928A8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A1666DC7-A76F-D0F8-512B-B64DC461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2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51BF645-4D9F-EA88-3AF2-50B46D1C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EDBE639C-D48D-3F9F-FAF0-F322755A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EB8E3CB-F313-4308-64AC-BDA2FB89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4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0B7FAC-D76D-30A7-CCC1-769255FA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ABAFF42-1E2C-7854-FB3F-C828E6F92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33DCFE5-436B-CA89-CC72-4FBC32E02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B944231-9FAD-9FF1-0C81-A2C98272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88F8ECF-6459-3A9F-5C47-85BE5D1F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3138A24-77A3-C893-C5E6-53FBB558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6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3A4881-2BEB-0732-2641-328C32DC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A3AEE1F-7A57-EBF9-6BBB-472EEE0C7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5F7A237-7DA0-53EE-B4CB-B30C104B7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163A7B0-D004-F3C9-B6A2-C3DBEFE3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3E0E2AA-7373-1B21-F28F-35534685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57CB291-4BF6-3A72-7031-B3BA7130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77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0357E60-04BE-E719-9746-21F30C30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1D75C38-2AA4-7B30-A899-8A343BCC0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BB151DB-35B6-D139-15B1-26632455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4E42AED-8420-1875-67E6-CDCFC5A8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BC0634F-435F-32DD-923A-59924040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1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E5D7E32-FF91-0675-A44A-5CE039430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DA2E933-7E09-1B5B-5DCE-096300127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F850EAC-2DB3-F27B-0A0F-30572136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39A8A72-A9AB-16DE-CE16-AB667610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45C0153-9A9A-FEF9-2504-86C1CEEB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24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68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899640" y="1842480"/>
            <a:ext cx="7405920" cy="682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 12"/>
          <p:cNvPicPr/>
          <p:nvPr/>
        </p:nvPicPr>
        <p:blipFill>
          <a:blip r:embed="rId14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 w="0">
            <a:noFill/>
          </a:ln>
        </p:spPr>
      </p:pic>
      <p:pic>
        <p:nvPicPr>
          <p:cNvPr id="126" name="Image 2"/>
          <p:cNvPicPr/>
          <p:nvPr/>
        </p:nvPicPr>
        <p:blipFill>
          <a:blip r:embed="rId15"/>
          <a:stretch/>
        </p:blipFill>
        <p:spPr>
          <a:xfrm>
            <a:off x="107640" y="98280"/>
            <a:ext cx="1193040" cy="87552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99640" y="1842480"/>
            <a:ext cx="7405920" cy="147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99857BA-70E2-9B56-6F75-7EFCF1FEF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37BDC10-3797-9521-4C52-5B75007BB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27873AD-8495-61D6-196A-E2CDD9AF3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E0F6-E85D-4F52-902A-DAF5D61A36AD}" type="datetimeFigureOut">
              <a:rPr lang="fr-FR" smtClean="0"/>
              <a:t>10/11/2022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6AE8E96-708B-BAF2-EE47-C5119D6CD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707B0B2-57F3-7FD7-35E3-5F493E639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7857-7855-492E-B52E-C57372B417EC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45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Zc0760JFjec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A959396D-2FCF-1656-F440-916E1CF832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6"/>
          <a:stretch/>
        </p:blipFill>
        <p:spPr bwMode="auto">
          <a:xfrm>
            <a:off x="6423729" y="4000500"/>
            <a:ext cx="2533650" cy="273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B07FA39-34BF-D1C2-290F-6654FD846350}"/>
              </a:ext>
            </a:extLst>
          </p:cNvPr>
          <p:cNvSpPr txBox="1"/>
          <p:nvPr/>
        </p:nvSpPr>
        <p:spPr>
          <a:xfrm>
            <a:off x="581951" y="3221912"/>
            <a:ext cx="65966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latin typeface="Bahnschrift SemiBold" panose="020B0502040204020203" pitchFamily="34" charset="0"/>
              </a:rPr>
              <a:t>Vers une communication </a:t>
            </a:r>
          </a:p>
          <a:p>
            <a:r>
              <a:rPr lang="fr-FR" sz="4400" dirty="0">
                <a:latin typeface="Bahnschrift SemiBold" panose="020B0502040204020203" pitchFamily="34" charset="0"/>
              </a:rPr>
              <a:t>bienveillante…</a:t>
            </a:r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xmlns="" id="{836B9904-2DED-3D28-5C3E-1E43D077574B}"/>
              </a:ext>
            </a:extLst>
          </p:cNvPr>
          <p:cNvSpPr/>
          <p:nvPr/>
        </p:nvSpPr>
        <p:spPr>
          <a:xfrm>
            <a:off x="581951" y="2571598"/>
            <a:ext cx="740592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60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L’estime</a:t>
            </a:r>
            <a:r>
              <a:rPr lang="en-US" sz="60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de Soi</a:t>
            </a:r>
            <a:endParaRPr lang="fr-FR" sz="60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760FECE-29CE-7CBE-31E9-826A1269402B}"/>
              </a:ext>
            </a:extLst>
          </p:cNvPr>
          <p:cNvSpPr txBox="1"/>
          <p:nvPr/>
        </p:nvSpPr>
        <p:spPr>
          <a:xfrm>
            <a:off x="186621" y="5739947"/>
            <a:ext cx="55675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atin typeface="Bahnschrift SemiBold" panose="020B0502040204020203" pitchFamily="34" charset="0"/>
              </a:rPr>
              <a:t>I.I.S. « </a:t>
            </a:r>
            <a:r>
              <a:rPr lang="fr-FR" sz="2000" dirty="0" smtClean="0">
                <a:latin typeface="Bahnschrift SemiBold" panose="020B0502040204020203" pitchFamily="34" charset="0"/>
              </a:rPr>
              <a:t>Enrico de Nicola</a:t>
            </a:r>
            <a:r>
              <a:rPr lang="fr-FR" sz="2000" dirty="0">
                <a:latin typeface="Bahnschrift SemiBold" panose="020B0502040204020203" pitchFamily="34" charset="0"/>
              </a:rPr>
              <a:t> »</a:t>
            </a:r>
            <a:r>
              <a:rPr lang="fr-FR" sz="2800" dirty="0">
                <a:latin typeface="Bahnschrift SemiBold" panose="020B0502040204020203" pitchFamily="34" charset="0"/>
              </a:rPr>
              <a:t> - </a:t>
            </a:r>
            <a:r>
              <a:rPr lang="fr-FR" sz="2000" dirty="0" err="1">
                <a:latin typeface="Bahnschrift SemiBold" panose="020B0502040204020203" pitchFamily="34" charset="0"/>
              </a:rPr>
              <a:t>Sesto</a:t>
            </a:r>
            <a:r>
              <a:rPr lang="fr-FR" sz="2000" dirty="0">
                <a:latin typeface="Bahnschrift SemiBold" panose="020B0502040204020203" pitchFamily="34" charset="0"/>
              </a:rPr>
              <a:t> San Giovanni</a:t>
            </a:r>
          </a:p>
          <a:p>
            <a:r>
              <a:rPr lang="fr-FR" sz="2000" dirty="0">
                <a:latin typeface="Bahnschrift SemiBold" panose="020B0502040204020203" pitchFamily="34" charset="0"/>
              </a:rPr>
              <a:t>13 au 17 novembre 2022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69CD9213-12B6-4876-3B9B-948D21420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1973" t="19531" r="23095" b="16015"/>
          <a:stretch>
            <a:fillRect/>
          </a:stretch>
        </p:blipFill>
        <p:spPr bwMode="auto">
          <a:xfrm>
            <a:off x="7178629" y="749959"/>
            <a:ext cx="1403407" cy="123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5B24CD8-B7A7-FF5C-DA68-DA86D32D84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68" y="62676"/>
            <a:ext cx="571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6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CustomShape 1"/>
          <p:cNvSpPr/>
          <p:nvPr/>
        </p:nvSpPr>
        <p:spPr>
          <a:xfrm>
            <a:off x="107280" y="1312920"/>
            <a:ext cx="8744760" cy="542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 anchor="t">
            <a:noAutofit/>
          </a:bodyPr>
          <a:lstStyle/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Vidéo de sensibilisation</a:t>
            </a: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486" name="TextShape 2"/>
          <p:cNvSpPr/>
          <p:nvPr/>
        </p:nvSpPr>
        <p:spPr>
          <a:xfrm>
            <a:off x="323640" y="116640"/>
            <a:ext cx="740592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Neurosciences</a:t>
            </a:r>
            <a:endParaRPr lang="fr-FR" sz="4300" b="0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487" name="Image 4"/>
          <p:cNvPicPr/>
          <p:nvPr/>
        </p:nvPicPr>
        <p:blipFill>
          <a:blip r:embed="rId2"/>
          <a:stretch/>
        </p:blipFill>
        <p:spPr>
          <a:xfrm>
            <a:off x="6218280" y="2063880"/>
            <a:ext cx="2358000" cy="1405440"/>
          </a:xfrm>
          <a:prstGeom prst="rect">
            <a:avLst/>
          </a:prstGeom>
          <a:ln w="0">
            <a:noFill/>
          </a:ln>
        </p:spPr>
      </p:pic>
      <p:pic>
        <p:nvPicPr>
          <p:cNvPr id="488" name="Image 6"/>
          <p:cNvPicPr/>
          <p:nvPr/>
        </p:nvPicPr>
        <p:blipFill>
          <a:blip r:embed="rId3"/>
          <a:stretch/>
        </p:blipFill>
        <p:spPr>
          <a:xfrm>
            <a:off x="323640" y="1694880"/>
            <a:ext cx="5323680" cy="2683080"/>
          </a:xfrm>
          <a:prstGeom prst="rect">
            <a:avLst/>
          </a:prstGeom>
          <a:ln w="0">
            <a:noFill/>
          </a:ln>
        </p:spPr>
      </p:pic>
      <p:pic>
        <p:nvPicPr>
          <p:cNvPr id="489" name="Image 5"/>
          <p:cNvPicPr/>
          <p:nvPr/>
        </p:nvPicPr>
        <p:blipFill>
          <a:blip r:embed="rId4"/>
          <a:stretch/>
        </p:blipFill>
        <p:spPr>
          <a:xfrm>
            <a:off x="5371200" y="4146480"/>
            <a:ext cx="3503880" cy="1965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CustomShape 1"/>
          <p:cNvSpPr/>
          <p:nvPr/>
        </p:nvSpPr>
        <p:spPr>
          <a:xfrm>
            <a:off x="792720" y="2022120"/>
            <a:ext cx="7293240" cy="358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 anchor="t">
            <a:noAutofit/>
          </a:bodyPr>
          <a:lstStyle/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8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- Résoudre les 3 anagrammes distribués</a:t>
            </a:r>
            <a:r>
              <a:rPr sz="2800" dirty="0"/>
              <a:t/>
            </a:r>
            <a:br>
              <a:rPr sz="2800" dirty="0"/>
            </a:br>
            <a:endParaRPr lang="fr-FR" sz="28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8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- Lever la main lorsque chaque anagramme </a:t>
            </a:r>
            <a:r>
              <a:rPr sz="2800" dirty="0"/>
              <a:t/>
            </a:r>
            <a:br>
              <a:rPr sz="2800" dirty="0"/>
            </a:br>
            <a:r>
              <a:rPr lang="fr-FR" sz="28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   est résolu</a:t>
            </a: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.</a:t>
            </a:r>
            <a:r>
              <a:rPr sz="2000" dirty="0"/>
              <a:t/>
            </a:r>
            <a:br>
              <a:rPr sz="2000" dirty="0"/>
            </a:br>
            <a:r>
              <a:rPr sz="2000" dirty="0"/>
              <a:t/>
            </a:r>
            <a:br>
              <a:rPr sz="2000" dirty="0"/>
            </a:br>
            <a:r>
              <a:rPr sz="2000" dirty="0"/>
              <a:t/>
            </a:r>
            <a:br>
              <a:rPr sz="2000" dirty="0"/>
            </a:b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     </a:t>
            </a:r>
            <a:r>
              <a:rPr lang="fr-FR" sz="36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Ne pas tricher !!!</a:t>
            </a:r>
            <a:r>
              <a:rPr sz="3600" dirty="0"/>
              <a:t/>
            </a:r>
            <a:br>
              <a:rPr sz="3600" dirty="0"/>
            </a:br>
            <a:r>
              <a:rPr lang="fr-FR" sz="36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   Ne pas parler au voisin ou</a:t>
            </a:r>
            <a:r>
              <a:rPr sz="3600" dirty="0"/>
              <a:t/>
            </a:r>
            <a:br>
              <a:rPr sz="3600" dirty="0"/>
            </a:br>
            <a:r>
              <a:rPr lang="fr-FR" sz="36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   à la voisine !!! </a:t>
            </a:r>
            <a:endParaRPr lang="fr-FR" sz="18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472" name="TextShape 2"/>
          <p:cNvSpPr/>
          <p:nvPr/>
        </p:nvSpPr>
        <p:spPr>
          <a:xfrm>
            <a:off x="493920" y="36360"/>
            <a:ext cx="740592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43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Anagrammes</a:t>
            </a:r>
            <a:endParaRPr lang="fr-FR" sz="4300" b="0" strike="noStrike" spc="-1" dirty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ustomShape 1"/>
          <p:cNvSpPr/>
          <p:nvPr/>
        </p:nvSpPr>
        <p:spPr>
          <a:xfrm>
            <a:off x="394200" y="1556639"/>
            <a:ext cx="8516520" cy="44406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 anchor="t">
            <a:noAutofit/>
          </a:bodyPr>
          <a:lstStyle/>
          <a:p>
            <a:pPr marL="27360">
              <a:spcBef>
                <a:spcPts val="601"/>
              </a:spcBef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Comment induire l’incompétence apprise ? </a:t>
            </a:r>
            <a:r>
              <a:rPr sz="2000" dirty="0"/>
              <a:t/>
            </a:r>
            <a:br>
              <a:rPr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Arial"/>
                <a:hlinkClick r:id="rId2"/>
              </a:rPr>
              <a:t>https://www.youtube.com/watch?v=Zc0760JFjec</a:t>
            </a:r>
            <a:endParaRPr lang="fr-FR" sz="14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sz="2000" dirty="0"/>
              <a:t/>
            </a:r>
            <a:br>
              <a:rPr sz="2000" dirty="0"/>
            </a:b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            </a:t>
            </a: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L’effet Pygmalion</a:t>
            </a: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DejaVu Sans"/>
              </a:rPr>
              <a:t>L’expérience de Rosenthal</a:t>
            </a: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</a:t>
            </a:r>
            <a:endParaRPr lang="fr-FR" sz="20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475" name="TextShape 2"/>
          <p:cNvSpPr/>
          <p:nvPr/>
        </p:nvSpPr>
        <p:spPr>
          <a:xfrm>
            <a:off x="323640" y="116640"/>
            <a:ext cx="740592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43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Estime</a:t>
            </a: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de Soi</a:t>
            </a:r>
            <a:endParaRPr lang="fr-FR" sz="4300" b="0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AEBCD97-9E4D-0CC3-D9E4-E5AEA18655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8" y="2417348"/>
            <a:ext cx="4440651" cy="444065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ustomShape 1"/>
          <p:cNvSpPr/>
          <p:nvPr/>
        </p:nvSpPr>
        <p:spPr>
          <a:xfrm>
            <a:off x="394200" y="2990088"/>
            <a:ext cx="8516520" cy="3007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 anchor="t">
            <a:noAutofit/>
          </a:bodyPr>
          <a:lstStyle/>
          <a:p>
            <a:pPr marL="27360">
              <a:spcBef>
                <a:spcPts val="601"/>
              </a:spcBef>
            </a:pPr>
            <a:r>
              <a:rPr lang="fr-FR" sz="24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« Dès que les professeurs commencèrent à le traiter en bon élève, il le devint véritablement : pour que les gens méritent notre confiance, il faut commencer par la leur donner » </a:t>
            </a:r>
          </a:p>
          <a:p>
            <a:pPr marL="27360" algn="r">
              <a:spcBef>
                <a:spcPts val="601"/>
              </a:spcBef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(Marcel Pagnol, Le temps des amours)</a:t>
            </a:r>
            <a:r>
              <a:rPr sz="2000" dirty="0"/>
              <a:t/>
            </a:r>
            <a:br>
              <a:rPr sz="2000" dirty="0"/>
            </a:br>
            <a:r>
              <a:rPr lang="fr-FR" sz="2000" dirty="0"/>
              <a:t/>
            </a:r>
            <a:br>
              <a:rPr lang="fr-FR" sz="2000" dirty="0"/>
            </a:b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1600" dirty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</a:t>
            </a:r>
            <a:endParaRPr lang="fr-FR" sz="20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475" name="TextShape 2"/>
          <p:cNvSpPr/>
          <p:nvPr/>
        </p:nvSpPr>
        <p:spPr>
          <a:xfrm>
            <a:off x="323640" y="116640"/>
            <a:ext cx="740592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43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Estime</a:t>
            </a: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de Soi</a:t>
            </a:r>
            <a:endParaRPr lang="fr-FR" sz="4300" b="0" strike="noStrike" spc="-1" dirty="0">
              <a:solidFill>
                <a:srgbClr val="0070C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61139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ustomShape 1"/>
          <p:cNvSpPr/>
          <p:nvPr/>
        </p:nvSpPr>
        <p:spPr>
          <a:xfrm>
            <a:off x="394200" y="2743200"/>
            <a:ext cx="8516520" cy="32540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 anchor="t">
            <a:noAutofit/>
          </a:bodyPr>
          <a:lstStyle/>
          <a:p>
            <a:pPr marL="27360">
              <a:spcBef>
                <a:spcPts val="601"/>
              </a:spcBef>
            </a:pPr>
            <a:endParaRPr lang="fr-FR" sz="2000" dirty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marL="27360">
              <a:spcBef>
                <a:spcPts val="601"/>
              </a:spcBef>
            </a:pPr>
            <a:endParaRPr lang="fr-FR" sz="1600" b="0" i="0" dirty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  <a:p>
            <a:pPr marL="27360">
              <a:spcBef>
                <a:spcPts val="601"/>
              </a:spcBef>
            </a:pPr>
            <a:r>
              <a:rPr lang="fr-FR" sz="2000" b="1" i="0" dirty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Une réponse par post-it et trois post-it distribués à chaque participant</a:t>
            </a:r>
          </a:p>
          <a:p>
            <a:pPr marL="27360">
              <a:spcBef>
                <a:spcPts val="601"/>
              </a:spcBef>
            </a:pPr>
            <a:endParaRPr lang="fr-FR" sz="2000" dirty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marL="27360">
              <a:spcBef>
                <a:spcPts val="601"/>
              </a:spcBef>
            </a:pPr>
            <a:endParaRPr lang="fr-FR" sz="2000" dirty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marL="27360">
              <a:spcBef>
                <a:spcPts val="601"/>
              </a:spcBef>
            </a:pPr>
            <a:endParaRPr lang="fr-FR" sz="2000" dirty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marL="27360">
              <a:spcBef>
                <a:spcPts val="601"/>
              </a:spcBef>
            </a:pPr>
            <a:r>
              <a:rPr sz="2000" dirty="0"/>
              <a:t/>
            </a:r>
            <a:br>
              <a:rPr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1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Arial"/>
              </a:rPr>
              <a:t>http://formateur.eklablog.com/atelier-10-manieres-de-a129349954</a:t>
            </a:r>
            <a:r>
              <a:rPr sz="2000" dirty="0"/>
              <a:t/>
            </a:r>
            <a:br>
              <a:rPr sz="2000" dirty="0"/>
            </a:b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            </a:t>
            </a: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</a:t>
            </a:r>
            <a:endParaRPr lang="fr-FR" sz="20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475" name="TextShape 2"/>
          <p:cNvSpPr/>
          <p:nvPr/>
        </p:nvSpPr>
        <p:spPr>
          <a:xfrm>
            <a:off x="394200" y="1003608"/>
            <a:ext cx="740592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marL="27360">
              <a:spcBef>
                <a:spcPts val="601"/>
              </a:spcBef>
            </a:pPr>
            <a:r>
              <a:rPr lang="fr-FR" sz="4300" b="1" spc="46" dirty="0">
                <a:solidFill>
                  <a:srgbClr val="0070C0"/>
                </a:solidFill>
                <a:latin typeface="Trebuchet MS"/>
              </a:rPr>
              <a:t>Comment dites-vous à vos élèves que « c’est bien » ?</a:t>
            </a:r>
          </a:p>
        </p:txBody>
      </p:sp>
    </p:spTree>
    <p:extLst>
      <p:ext uri="{BB962C8B-B14F-4D97-AF65-F5344CB8AC3E}">
        <p14:creationId xmlns:p14="http://schemas.microsoft.com/office/powerpoint/2010/main" val="105146853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ustomShape 1"/>
          <p:cNvSpPr/>
          <p:nvPr/>
        </p:nvSpPr>
        <p:spPr>
          <a:xfrm>
            <a:off x="204768" y="1715086"/>
            <a:ext cx="8516520" cy="4086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 anchor="t">
            <a:noAutofit/>
          </a:bodyPr>
          <a:lstStyle/>
          <a:p>
            <a:pPr algn="just"/>
            <a:r>
              <a:rPr lang="fr-FR" sz="2400" b="1" spc="46" dirty="0">
                <a:solidFill>
                  <a:srgbClr val="0070C0"/>
                </a:solidFill>
                <a:latin typeface="Trebuchet MS"/>
              </a:rPr>
              <a:t>Complimenter, </a:t>
            </a:r>
            <a:r>
              <a:rPr lang="fr-FR" sz="1800" b="0" i="0" dirty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c’est apporter une appréciative positive sur un fait, un travail accomplie, souvent sur la personne. Il y a généralement une part d’affect : je suis fier de toi, c’est bien, dire que le dessin est joli en maternelle, « tu es beau »,</a:t>
            </a:r>
            <a:endParaRPr lang="fr-FR" sz="2000" b="0" i="0" dirty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fr-FR" sz="1800" b="0" i="0" dirty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Mais celui-ci peut être enfermant, coller une étiquette, mettre une pression sur la prochaine fois…Et créer une dépendance : je travaille pour que la maîtresse me dise qu’elle est fière de moi (le smiley),...</a:t>
            </a:r>
            <a:endParaRPr lang="fr-FR" sz="2000" b="0" i="0" dirty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fr-FR" sz="1800" b="0" i="0" dirty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Le compliment ne s’appuie pas sur la motivation intrinsèque, peut créer une dépendance et peut donc être contreproductif.</a:t>
            </a:r>
          </a:p>
          <a:p>
            <a:pPr algn="l"/>
            <a:endParaRPr lang="fr-FR" dirty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algn="just"/>
            <a:r>
              <a:rPr lang="fr-FR" sz="2400" b="1" spc="46" dirty="0">
                <a:solidFill>
                  <a:srgbClr val="0070C0"/>
                </a:solidFill>
                <a:latin typeface="Trebuchet MS"/>
              </a:rPr>
              <a:t>Encourager, </a:t>
            </a:r>
            <a:r>
              <a:rPr lang="fr-FR" sz="2000" b="0" i="0" dirty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c’est s’attarder davantage sur le processus, l’action de l’élève, sur le fait de valoriser leurs efforts (dire « tu peux être fier des efforts que tu as produits » alors que « je suis fier de toi » relève du compliment !)</a:t>
            </a:r>
          </a:p>
          <a:p>
            <a:pPr marL="27360">
              <a:spcBef>
                <a:spcPts val="601"/>
              </a:spcBef>
            </a:pPr>
            <a:r>
              <a:rPr sz="2000" dirty="0"/>
              <a:t/>
            </a:r>
            <a:br>
              <a:rPr sz="2000" dirty="0"/>
            </a:b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            </a:t>
            </a: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solidFill>
                <a:srgbClr val="042958"/>
              </a:solidFill>
              <a:latin typeface="Trebuchet MS"/>
              <a:ea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 dirty="0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 dirty="0">
                <a:solidFill>
                  <a:srgbClr val="042958"/>
                </a:solidFill>
                <a:latin typeface="Trebuchet MS"/>
                <a:ea typeface="Arial"/>
              </a:rPr>
              <a:t> </a:t>
            </a:r>
            <a:endParaRPr lang="fr-FR" sz="20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475" name="TextShape 2"/>
          <p:cNvSpPr/>
          <p:nvPr/>
        </p:nvSpPr>
        <p:spPr>
          <a:xfrm>
            <a:off x="204768" y="104710"/>
            <a:ext cx="8290008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en-US" sz="4300" b="1" spc="46" dirty="0">
              <a:solidFill>
                <a:srgbClr val="0070C0"/>
              </a:solidFill>
              <a:latin typeface="Trebuchet MS"/>
              <a:ea typeface="Arial"/>
            </a:endParaRPr>
          </a:p>
          <a:p>
            <a:pPr>
              <a:lnSpc>
                <a:spcPct val="100000"/>
              </a:lnSpc>
              <a:buNone/>
            </a:pPr>
            <a:endParaRPr lang="en-US" sz="4300" b="1" strike="noStrike" spc="46" dirty="0">
              <a:solidFill>
                <a:srgbClr val="0070C0"/>
              </a:solidFill>
              <a:latin typeface="Trebuchet MS"/>
              <a:ea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Encourager  VS </a:t>
            </a:r>
            <a:r>
              <a:rPr lang="en-US" sz="43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complimenter</a:t>
            </a: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</a:t>
            </a:r>
            <a:endParaRPr lang="fr-FR" sz="4300" b="0" strike="noStrike" spc="-1" dirty="0">
              <a:solidFill>
                <a:srgbClr val="0070C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634420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" name="Picture 1"/>
          <p:cNvPicPr/>
          <p:nvPr/>
        </p:nvPicPr>
        <p:blipFill>
          <a:blip/>
          <a:stretch/>
        </p:blipFill>
        <p:spPr>
          <a:xfrm>
            <a:off x="0" y="0"/>
            <a:ext cx="95040" cy="18720"/>
          </a:xfrm>
          <a:prstGeom prst="rect">
            <a:avLst/>
          </a:prstGeom>
          <a:ln w="0">
            <a:noFill/>
          </a:ln>
        </p:spPr>
      </p:pic>
      <p:pic>
        <p:nvPicPr>
          <p:cNvPr id="483" name="Image 2"/>
          <p:cNvPicPr/>
          <p:nvPr/>
        </p:nvPicPr>
        <p:blipFill>
          <a:blip r:embed="rId2"/>
          <a:srcRect l="14412" t="5288" r="14314" b="8438"/>
          <a:stretch/>
        </p:blipFill>
        <p:spPr>
          <a:xfrm>
            <a:off x="20880" y="996120"/>
            <a:ext cx="9100800" cy="5833440"/>
          </a:xfrm>
          <a:prstGeom prst="rect">
            <a:avLst/>
          </a:prstGeom>
          <a:ln w="0">
            <a:noFill/>
          </a:ln>
        </p:spPr>
      </p:pic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1D3FD2BE-52CA-869C-2443-C823394C0BB1}"/>
              </a:ext>
            </a:extLst>
          </p:cNvPr>
          <p:cNvSpPr/>
          <p:nvPr/>
        </p:nvSpPr>
        <p:spPr>
          <a:xfrm>
            <a:off x="323640" y="116640"/>
            <a:ext cx="851508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43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L’estime</a:t>
            </a: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de Soi</a:t>
            </a:r>
            <a:endParaRPr lang="fr-FR" sz="4300" b="0" strike="noStrike" spc="-1" dirty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CustomShape 1"/>
          <p:cNvSpPr/>
          <p:nvPr/>
        </p:nvSpPr>
        <p:spPr>
          <a:xfrm>
            <a:off x="178920" y="1196280"/>
            <a:ext cx="8516520" cy="515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 anchor="t">
            <a:noAutofit/>
          </a:bodyPr>
          <a:lstStyle/>
          <a:p>
            <a:pPr marL="304920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None/>
            </a:pPr>
            <a:r>
              <a:rPr sz="2000"/>
              <a:t/>
            </a:r>
            <a:br>
              <a:rPr sz="2000"/>
            </a:b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« L’estime de soi, c’est la conscience d’être quelqu’un de bien » (Cambell)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L'estime de soi découle de l'ensemble des perceptions qu'une personne a d'elle-même. </a:t>
            </a:r>
            <a:r>
              <a:rPr sz="1800"/>
              <a:t/>
            </a:r>
            <a:br>
              <a:rPr sz="1800"/>
            </a:b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Ces perceptions peuvent prendre la forme de 4 piliers :</a:t>
            </a:r>
            <a:endParaRPr lang="fr-FR" sz="1800" b="0" strike="noStrike" spc="-1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endParaRPr lang="fr-FR" sz="2000" b="0" strike="noStrike" spc="-1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  <a:buNone/>
            </a:pPr>
            <a:r>
              <a:rPr lang="fr-FR" sz="2000" b="0" strike="noStrike" spc="-1">
                <a:solidFill>
                  <a:srgbClr val="042958"/>
                </a:solidFill>
                <a:latin typeface="Trebuchet MS"/>
                <a:ea typeface="Arial"/>
              </a:rPr>
              <a:t> </a:t>
            </a:r>
            <a:endParaRPr lang="fr-FR" sz="20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550"/>
              </a:spcBef>
              <a:buNone/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478" name="TextShape 2"/>
          <p:cNvSpPr/>
          <p:nvPr/>
        </p:nvSpPr>
        <p:spPr>
          <a:xfrm>
            <a:off x="323640" y="116640"/>
            <a:ext cx="8515080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Les 4 </a:t>
            </a:r>
            <a:r>
              <a:rPr lang="en-US" sz="43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piliers</a:t>
            </a: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de </a:t>
            </a:r>
            <a:r>
              <a:rPr lang="en-US" sz="43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l‘estime</a:t>
            </a:r>
            <a:r>
              <a:rPr lang="en-US" sz="43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de Soi</a:t>
            </a:r>
            <a:endParaRPr lang="fr-FR" sz="4300" b="0" strike="noStrike" spc="-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479" name="Image 4"/>
          <p:cNvPicPr/>
          <p:nvPr/>
        </p:nvPicPr>
        <p:blipFill>
          <a:blip r:embed="rId2"/>
          <a:stretch/>
        </p:blipFill>
        <p:spPr>
          <a:xfrm>
            <a:off x="29520" y="2553480"/>
            <a:ext cx="9143640" cy="4109040"/>
          </a:xfrm>
          <a:prstGeom prst="rect">
            <a:avLst/>
          </a:prstGeom>
          <a:ln w="0">
            <a:noFill/>
          </a:ln>
        </p:spPr>
      </p:pic>
      <p:sp>
        <p:nvSpPr>
          <p:cNvPr id="480" name="Rectangle 479"/>
          <p:cNvSpPr/>
          <p:nvPr/>
        </p:nvSpPr>
        <p:spPr>
          <a:xfrm>
            <a:off x="360" y="0"/>
            <a:ext cx="95400" cy="19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3E9FF19-3DC0-1BC6-7915-472D7A2FC2C2}"/>
              </a:ext>
            </a:extLst>
          </p:cNvPr>
          <p:cNvSpPr/>
          <p:nvPr/>
        </p:nvSpPr>
        <p:spPr>
          <a:xfrm>
            <a:off x="162216" y="244908"/>
            <a:ext cx="8670888" cy="89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4000" b="1" strike="noStrike" spc="46" dirty="0" err="1">
                <a:solidFill>
                  <a:srgbClr val="0070C0"/>
                </a:solidFill>
                <a:latin typeface="Trebuchet MS"/>
                <a:ea typeface="Arial"/>
              </a:rPr>
              <a:t>L‘estime</a:t>
            </a:r>
            <a:r>
              <a:rPr lang="en-US" sz="4000" b="1" strike="noStrike" spc="46" dirty="0">
                <a:solidFill>
                  <a:srgbClr val="0070C0"/>
                </a:solidFill>
                <a:latin typeface="Trebuchet MS"/>
                <a:ea typeface="Arial"/>
              </a:rPr>
              <a:t> de Soi et neurosciences</a:t>
            </a:r>
            <a:endParaRPr lang="fr-FR" sz="40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CFBC4FC-3215-3134-22F3-83649BD51CD9}"/>
              </a:ext>
            </a:extLst>
          </p:cNvPr>
          <p:cNvSpPr txBox="1"/>
          <p:nvPr/>
        </p:nvSpPr>
        <p:spPr>
          <a:xfrm>
            <a:off x="162216" y="2546972"/>
            <a:ext cx="8241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 se libérant, la </a:t>
            </a:r>
            <a:r>
              <a:rPr lang="fr-FR" sz="16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dopamine</a:t>
            </a:r>
            <a: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aide à diminuer les niveaux de cortisol</a:t>
            </a:r>
            <a:b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(hormone du stress).</a:t>
            </a:r>
          </a:p>
          <a:p>
            <a:r>
              <a:rPr lang="fr-FR" sz="1600" i="0" dirty="0">
                <a:effectLst/>
                <a:latin typeface="arial" panose="020B0604020202020204" pitchFamily="34" charset="0"/>
              </a:rPr>
              <a:t>Elle favorise </a:t>
            </a:r>
            <a:r>
              <a:rPr lang="fr-FR" sz="1600" b="1" i="0" dirty="0">
                <a:effectLst/>
                <a:latin typeface="arial" panose="020B0604020202020204" pitchFamily="34" charset="0"/>
              </a:rPr>
              <a:t>l'estime de soi</a:t>
            </a:r>
            <a:r>
              <a:rPr lang="fr-FR" sz="1600" i="0" dirty="0">
                <a:effectLst/>
                <a:latin typeface="arial" panose="020B0604020202020204" pitchFamily="34" charset="0"/>
              </a:rPr>
              <a:t>, </a:t>
            </a:r>
            <a:r>
              <a:rPr lang="fr-FR" sz="1600" b="1" dirty="0">
                <a:latin typeface="arial" panose="020B0604020202020204" pitchFamily="34" charset="0"/>
              </a:rPr>
              <a:t>l'empathie</a:t>
            </a:r>
            <a:r>
              <a:rPr lang="fr-FR" sz="1600" dirty="0">
                <a:latin typeface="arial" panose="020B0604020202020204" pitchFamily="34" charset="0"/>
              </a:rPr>
              <a:t>, </a:t>
            </a:r>
            <a:r>
              <a:rPr lang="fr-FR" sz="1600" i="0" dirty="0">
                <a:effectLst/>
                <a:latin typeface="arial" panose="020B0604020202020204" pitchFamily="34" charset="0"/>
              </a:rPr>
              <a:t>renforce aussi bien les </a:t>
            </a:r>
            <a:br>
              <a:rPr lang="fr-FR" sz="1600" i="0" dirty="0">
                <a:effectLst/>
                <a:latin typeface="arial" panose="020B0604020202020204" pitchFamily="34" charset="0"/>
              </a:rPr>
            </a:br>
            <a:r>
              <a:rPr lang="fr-FR" sz="1600" i="0" dirty="0">
                <a:effectLst/>
                <a:latin typeface="arial" panose="020B0604020202020204" pitchFamily="34" charset="0"/>
              </a:rPr>
              <a:t>relations que les liens émotionnels et régule la réactivité au stress.</a:t>
            </a:r>
            <a:endParaRPr lang="fr-FR" sz="1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5BA8F2F-8D0D-05A9-9ABE-2A93C7E0F6EE}"/>
              </a:ext>
            </a:extLst>
          </p:cNvPr>
          <p:cNvSpPr txBox="1"/>
          <p:nvPr/>
        </p:nvSpPr>
        <p:spPr>
          <a:xfrm>
            <a:off x="325625" y="1788662"/>
            <a:ext cx="4703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FF6600"/>
                </a:solidFill>
                <a:latin typeface="Amatic SC" panose="020B0604020202020204" pitchFamily="2" charset="-79"/>
                <a:cs typeface="Amatic SC" panose="020B0604020202020204" pitchFamily="2" charset="-79"/>
              </a:rPr>
              <a:t>La Dopamine : L’hormone de la récompense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19A8717D-EFF3-13B4-55FA-9641B51CCFA1}"/>
              </a:ext>
            </a:extLst>
          </p:cNvPr>
          <p:cNvSpPr txBox="1"/>
          <p:nvPr/>
        </p:nvSpPr>
        <p:spPr>
          <a:xfrm>
            <a:off x="377100" y="4853121"/>
            <a:ext cx="8241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quand nous ressentons un sentiment positif envers quelqu’un, c’est notre ocytocine qui le provoque.</a:t>
            </a:r>
            <a:b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fr-FR" sz="160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Les humains sont des mammifères et, si les mammifères vivent en meutes ou troupeaux, c’est parce que </a:t>
            </a:r>
            <a:r>
              <a:rPr lang="fr-FR" sz="16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le nombre est synonyme de sécurité</a:t>
            </a:r>
            <a:r>
              <a:rPr lang="fr-FR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fr-FR" sz="16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A291D991-D003-AEED-3F3F-64E85D3A8E9D}"/>
              </a:ext>
            </a:extLst>
          </p:cNvPr>
          <p:cNvSpPr txBox="1"/>
          <p:nvPr/>
        </p:nvSpPr>
        <p:spPr>
          <a:xfrm>
            <a:off x="325624" y="4149978"/>
            <a:ext cx="744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6600"/>
                </a:solidFill>
                <a:latin typeface="Amatic SC" panose="020B0604020202020204" pitchFamily="2" charset="-79"/>
                <a:cs typeface="Amatic SC" panose="020B0604020202020204" pitchFamily="2" charset="-79"/>
              </a:rPr>
              <a:t>L’Ocytocine : </a:t>
            </a:r>
            <a:r>
              <a:rPr lang="fr-FR" sz="2800" b="1" i="0" dirty="0">
                <a:solidFill>
                  <a:srgbClr val="FF6600"/>
                </a:solidFill>
                <a:effectLst/>
                <a:latin typeface="Amatic SC" panose="020B0604020202020204" pitchFamily="2" charset="-79"/>
                <a:cs typeface="Amatic SC" panose="020B0604020202020204" pitchFamily="2" charset="-79"/>
              </a:rPr>
              <a:t>l’hormone du lien, de la confiance et de l’amour</a:t>
            </a:r>
            <a:endParaRPr lang="fr-FR" sz="2800" b="1" i="0" dirty="0">
              <a:solidFill>
                <a:srgbClr val="FF9800"/>
              </a:solidFill>
              <a:effectLst/>
              <a:latin typeface="Amatic SC" panose="020B0604020202020204" pitchFamily="2" charset="-79"/>
              <a:cs typeface="Amatic SC" panose="020B0604020202020204" pitchFamily="2" charset="-79"/>
            </a:endParaRPr>
          </a:p>
        </p:txBody>
      </p:sp>
      <p:pic>
        <p:nvPicPr>
          <p:cNvPr id="2050" name="Picture 2" descr="All you need is dopamine. joke. typography poster. funny quote with lettering.">
            <a:extLst>
              <a:ext uri="{FF2B5EF4-FFF2-40B4-BE49-F238E27FC236}">
                <a16:creationId xmlns:a16="http://schemas.microsoft.com/office/drawing/2014/main" xmlns="" id="{C9CD5877-76AF-8976-99BA-71B55124A5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6" t="15342" r="19636" b="13502"/>
          <a:stretch/>
        </p:blipFill>
        <p:spPr bwMode="auto">
          <a:xfrm>
            <a:off x="6712207" y="1373158"/>
            <a:ext cx="2266688" cy="259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55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938</TotalTime>
  <Words>144</Words>
  <Application>Microsoft Office PowerPoint</Application>
  <PresentationFormat>Presentazione su schermo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Office Theme</vt:lpstr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Angelina Stucchi</cp:lastModifiedBy>
  <cp:revision>5</cp:revision>
  <dcterms:modified xsi:type="dcterms:W3CDTF">2022-11-10T21:22:52Z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2020-11-02T15:50:42Z</dcterms:created>
  <dc:creator>Frédéric Guiral</dc:creator>
  <dc:description/>
  <dc:language>fr-FR</dc:language>
  <cp:lastModifiedBy>Jean-Noël Pédeutour</cp:lastModifiedBy>
  <dcterms:modified xsi:type="dcterms:W3CDTF">2022-03-30T23:49:37Z</dcterms:modified>
  <cp:revision>124</cp:revision>
  <dc:subject/>
  <dc:title>Réunion formateurs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1</vt:r8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r8>0</vt:r8>
  </property>
  <property fmtid="{D5CDD505-2E9C-101B-9397-08002B2CF9AE}" pid="6" name="Notes">
    <vt:r8>11</vt:r8>
  </property>
  <property fmtid="{D5CDD505-2E9C-101B-9397-08002B2CF9AE}" pid="7" name="PresentationFormat">
    <vt:lpwstr>Affichage à l'écran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r8>52</vt:r8>
  </property>
</Properties>
</file>